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6" r:id="rId2"/>
    <p:sldId id="260" r:id="rId3"/>
    <p:sldId id="265" r:id="rId4"/>
    <p:sldId id="266" r:id="rId5"/>
    <p:sldId id="270" r:id="rId6"/>
    <p:sldId id="257" r:id="rId7"/>
    <p:sldId id="258" r:id="rId8"/>
    <p:sldId id="259" r:id="rId9"/>
    <p:sldId id="271" r:id="rId10"/>
    <p:sldId id="261" r:id="rId11"/>
    <p:sldId id="263" r:id="rId12"/>
    <p:sldId id="267" r:id="rId13"/>
    <p:sldId id="268" r:id="rId14"/>
    <p:sldId id="269" r:id="rId15"/>
    <p:sldId id="264" r:id="rId16"/>
  </p:sldIdLst>
  <p:sldSz cx="12192000" cy="6858000"/>
  <p:notesSz cx="6669088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99" autoAdjust="0"/>
    <p:restoredTop sz="94660"/>
  </p:normalViewPr>
  <p:slideViewPr>
    <p:cSldViewPr snapToGrid="0">
      <p:cViewPr varScale="1">
        <p:scale>
          <a:sx n="171" d="100"/>
          <a:sy n="171" d="100"/>
        </p:scale>
        <p:origin x="192" y="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B8B828-0EF2-4EE2-B180-FE843C7A2300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B682D4-F92D-4687-84FB-1E33AA65DD9C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294733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60662-23A1-45B2-97E4-4E54888B075E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8CF3-6C2A-4446-BAE1-99C0645D1DE8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78050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60662-23A1-45B2-97E4-4E54888B075E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8CF3-6C2A-4446-BAE1-99C0645D1DE8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877109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60662-23A1-45B2-97E4-4E54888B075E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8CF3-6C2A-4446-BAE1-99C0645D1DE8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993681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60662-23A1-45B2-97E4-4E54888B075E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8CF3-6C2A-4446-BAE1-99C0645D1DE8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34711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60662-23A1-45B2-97E4-4E54888B075E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8CF3-6C2A-4446-BAE1-99C0645D1DE8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054204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60662-23A1-45B2-97E4-4E54888B075E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8CF3-6C2A-4446-BAE1-99C0645D1DE8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54779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60662-23A1-45B2-97E4-4E54888B075E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8CF3-6C2A-4446-BAE1-99C0645D1DE8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299355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60662-23A1-45B2-97E4-4E54888B075E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8CF3-6C2A-4446-BAE1-99C0645D1DE8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523633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60662-23A1-45B2-97E4-4E54888B075E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8CF3-6C2A-4446-BAE1-99C0645D1DE8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913267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60662-23A1-45B2-97E4-4E54888B075E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8CF3-6C2A-4446-BAE1-99C0645D1DE8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002354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60662-23A1-45B2-97E4-4E54888B075E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8CF3-6C2A-4446-BAE1-99C0645D1DE8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786616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60662-23A1-45B2-97E4-4E54888B075E}" type="datetimeFigureOut">
              <a:rPr lang="de-CH" smtClean="0"/>
              <a:t>03.01.26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AF8CF3-6C2A-4446-BAE1-99C0645D1DE8}" type="slidenum">
              <a:rPr lang="de-CH" smtClean="0"/>
              <a:t>‹N°›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026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832513" y="2311511"/>
            <a:ext cx="471288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3200" b="1" dirty="0"/>
              <a:t>Binningen ist Grünstadt</a:t>
            </a:r>
          </a:p>
          <a:p>
            <a:pPr algn="ctr"/>
            <a:endParaRPr lang="de-CH" sz="3200" dirty="0"/>
          </a:p>
          <a:p>
            <a:pPr algn="ctr"/>
            <a:r>
              <a:rPr lang="de-CH" sz="3200" dirty="0"/>
              <a:t>Audit: 27. März 2025</a:t>
            </a:r>
          </a:p>
          <a:p>
            <a:pPr algn="ctr"/>
            <a:r>
              <a:rPr lang="de-CH" sz="3200" dirty="0"/>
              <a:t>Feier: 13. Juni 2025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8720" y="366624"/>
            <a:ext cx="4463910" cy="5951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845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434616" y="990315"/>
            <a:ext cx="109572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Warum haben wir uns für Grünstadt entschieden?</a:t>
            </a:r>
          </a:p>
          <a:p>
            <a:endParaRPr lang="de-CH" sz="3200" dirty="0"/>
          </a:p>
        </p:txBody>
      </p:sp>
      <p:pic>
        <p:nvPicPr>
          <p:cNvPr id="6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31091" y="2623173"/>
            <a:ext cx="9125836" cy="263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329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413413" y="1980915"/>
            <a:ext cx="62811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CH" sz="3200" dirty="0"/>
          </a:p>
          <a:p>
            <a:r>
              <a:rPr lang="de-CH" sz="320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übergeordnete </a:t>
            </a:r>
            <a:r>
              <a:rPr lang="de-CH" sz="3200" b="1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Nettonullziel </a:t>
            </a:r>
            <a:r>
              <a:rPr lang="de-CH" sz="320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erfordert </a:t>
            </a:r>
            <a:r>
              <a:rPr lang="de-CH" sz="3200" b="1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praktisch gleichzeitig </a:t>
            </a:r>
            <a:r>
              <a:rPr lang="de-CH" sz="320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Massnahmen bezüglich Biodiversitätsförderung, Wasserspeicherung und der Umstellung der Energiebasis in Kombination mit neuen Mobilitätslösungen. </a:t>
            </a:r>
            <a:endParaRPr lang="de-CH" sz="3200" dirty="0"/>
          </a:p>
        </p:txBody>
      </p:sp>
      <p:sp>
        <p:nvSpPr>
          <p:cNvPr id="6" name="Textfeld 5"/>
          <p:cNvSpPr txBox="1"/>
          <p:nvPr/>
        </p:nvSpPr>
        <p:spPr>
          <a:xfrm>
            <a:off x="434616" y="990315"/>
            <a:ext cx="109572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Warum haben wir uns für Grünstadt entschieden?</a:t>
            </a:r>
          </a:p>
          <a:p>
            <a:endParaRPr lang="de-CH" sz="3200" dirty="0"/>
          </a:p>
        </p:txBody>
      </p:sp>
    </p:spTree>
    <p:extLst>
      <p:ext uri="{BB962C8B-B14F-4D97-AF65-F5344CB8AC3E}">
        <p14:creationId xmlns:p14="http://schemas.microsoft.com/office/powerpoint/2010/main" val="1022507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434616" y="1980915"/>
            <a:ext cx="62811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CH" sz="3200" dirty="0"/>
          </a:p>
          <a:p>
            <a:r>
              <a:rPr lang="de-CH" sz="320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übergeordnete </a:t>
            </a:r>
            <a:r>
              <a:rPr lang="de-CH" sz="3200" b="1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Nettonullziel </a:t>
            </a:r>
            <a:r>
              <a:rPr lang="de-CH" sz="320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erfordert </a:t>
            </a:r>
            <a:r>
              <a:rPr lang="de-CH" sz="3200" b="1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praktisch gleichzeitig </a:t>
            </a:r>
            <a:r>
              <a:rPr lang="de-CH" sz="320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Massnahmen bezüglich Biodiversitätsförderung, Wasserspeicherung und der Umstellung der Energiebasis in Kombination mit neuen Mobilitätslösungen. </a:t>
            </a:r>
            <a:endParaRPr lang="de-CH" sz="3200" dirty="0"/>
          </a:p>
        </p:txBody>
      </p:sp>
      <p:sp>
        <p:nvSpPr>
          <p:cNvPr id="9" name="Textfeld 8"/>
          <p:cNvSpPr txBox="1"/>
          <p:nvPr/>
        </p:nvSpPr>
        <p:spPr>
          <a:xfrm>
            <a:off x="6457950" y="990315"/>
            <a:ext cx="558579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CH" sz="3200" dirty="0"/>
          </a:p>
          <a:p>
            <a:endParaRPr lang="de-CH" sz="3200" dirty="0"/>
          </a:p>
          <a:p>
            <a:endParaRPr lang="de-CH" sz="3200" dirty="0"/>
          </a:p>
          <a:p>
            <a:r>
              <a:rPr lang="de-CH" sz="320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Diese Herausforderungen können kleine oder mittlere Gemeinden wie Binningen meistern, indem sie sich kontinuierlich verbessern. </a:t>
            </a:r>
            <a:r>
              <a:rPr lang="de-CH" sz="3200" b="1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 braucht Zeit und Geld! </a:t>
            </a:r>
            <a:r>
              <a:rPr lang="de-CH" sz="320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Genau dafür ist ein Management-system wie Grünstadt hilfreich und nützlich.</a:t>
            </a:r>
            <a:endParaRPr lang="de-CH" sz="2400" dirty="0">
              <a:effectLst/>
              <a:latin typeface="Aptos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434616" y="990315"/>
            <a:ext cx="109572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Warum haben wir uns für Grünstadt entschieden?</a:t>
            </a:r>
          </a:p>
          <a:p>
            <a:endParaRPr lang="de-CH" sz="3200" dirty="0"/>
          </a:p>
        </p:txBody>
      </p:sp>
    </p:spTree>
    <p:extLst>
      <p:ext uri="{BB962C8B-B14F-4D97-AF65-F5344CB8AC3E}">
        <p14:creationId xmlns:p14="http://schemas.microsoft.com/office/powerpoint/2010/main" val="2246783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434616" y="990315"/>
            <a:ext cx="109572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Welche Voraussetzungen brachte Binningen für «</a:t>
            </a:r>
            <a:r>
              <a:rPr lang="de-CH" sz="3200" dirty="0" err="1"/>
              <a:t>bronze</a:t>
            </a:r>
            <a:r>
              <a:rPr lang="de-CH" sz="3200" dirty="0"/>
              <a:t>» mit?</a:t>
            </a:r>
          </a:p>
          <a:p>
            <a:endParaRPr lang="de-CH" sz="3200" dirty="0"/>
          </a:p>
        </p:txBody>
      </p:sp>
      <p:pic>
        <p:nvPicPr>
          <p:cNvPr id="6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31091" y="2623173"/>
            <a:ext cx="9125836" cy="263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371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9843" y="1188307"/>
            <a:ext cx="4291828" cy="5348578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386334" y="1585618"/>
            <a:ext cx="644283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Integraler Ansatz Binningens:</a:t>
            </a:r>
          </a:p>
          <a:p>
            <a:endParaRPr lang="de-CH" sz="3200" dirty="0"/>
          </a:p>
          <a:p>
            <a:r>
              <a:rPr lang="de-CH" sz="3200" dirty="0"/>
              <a:t>Die Themen Grün, Klima und Energie sowie Mobilität und Abfall werden bereits seit längerem zusammen «gedacht» und im Ressort Umwelt zusammengefasst. Dies ist nicht in allen Gemeinden so.</a:t>
            </a:r>
          </a:p>
          <a:p>
            <a:r>
              <a:rPr lang="de-CH" sz="3200" dirty="0"/>
              <a:t>Vorreiterrolle: Binningen wäre erste «Grünstadt»-Gemeinde in BL.</a:t>
            </a:r>
          </a:p>
        </p:txBody>
      </p:sp>
    </p:spTree>
    <p:extLst>
      <p:ext uri="{BB962C8B-B14F-4D97-AF65-F5344CB8AC3E}">
        <p14:creationId xmlns:p14="http://schemas.microsoft.com/office/powerpoint/2010/main" val="291103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9843" y="1188307"/>
            <a:ext cx="4291828" cy="5348578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386334" y="1585618"/>
            <a:ext cx="644283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Vision:</a:t>
            </a:r>
          </a:p>
          <a:p>
            <a:endParaRPr lang="de-CH" sz="3200" dirty="0"/>
          </a:p>
          <a:p>
            <a:r>
              <a:rPr lang="de-CH" sz="3200" dirty="0"/>
              <a:t>Der neue </a:t>
            </a:r>
            <a:r>
              <a:rPr lang="de-CH" sz="3200" dirty="0" err="1"/>
              <a:t>Legislaturplan</a:t>
            </a:r>
            <a:r>
              <a:rPr lang="de-CH" sz="3200" dirty="0"/>
              <a:t> 2024-2028 formuliert (erstmals) klar:</a:t>
            </a:r>
          </a:p>
          <a:p>
            <a:endParaRPr lang="de-CH" sz="3200" dirty="0"/>
          </a:p>
          <a:p>
            <a:r>
              <a:rPr lang="de-CH" sz="3200" dirty="0"/>
              <a:t>«Die Biodiversität wird gefördert.»</a:t>
            </a:r>
          </a:p>
          <a:p>
            <a:endParaRPr lang="de-CH" sz="32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334" y="5098626"/>
            <a:ext cx="6984879" cy="141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9503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9843" y="1188307"/>
            <a:ext cx="4291828" cy="5348578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386334" y="1188307"/>
            <a:ext cx="702144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Wichtige bisherige Etappen auf dem Weg zu naturnahen Grünräumen:</a:t>
            </a:r>
          </a:p>
          <a:p>
            <a:endParaRPr lang="de-CH" sz="3200" dirty="0"/>
          </a:p>
          <a:p>
            <a:pPr marL="457200" indent="-457200">
              <a:buFontTx/>
              <a:buChar char="-"/>
            </a:pPr>
            <a:r>
              <a:rPr lang="de-CH" sz="3200" dirty="0"/>
              <a:t>Sensibilisierung der Bevölkerung (Hochstammobstgarten)</a:t>
            </a:r>
          </a:p>
          <a:p>
            <a:pPr marL="457200" indent="-457200">
              <a:buFontTx/>
              <a:buChar char="-"/>
            </a:pPr>
            <a:r>
              <a:rPr lang="de-CH" sz="3200" dirty="0"/>
              <a:t>Förderung einheimischer Fauna/Flora (Biotoplandschaft ob. Weiherbach)</a:t>
            </a:r>
          </a:p>
          <a:p>
            <a:pPr marL="457200" indent="-457200">
              <a:buFontTx/>
              <a:buChar char="-"/>
            </a:pPr>
            <a:r>
              <a:rPr lang="de-CH" sz="3200" dirty="0"/>
              <a:t>An mehreren Standorten der Gemeinde wurde in den letzten Jahren auf Biodiversitätsflächen-bewirtschaftung umgestellt.</a:t>
            </a:r>
          </a:p>
          <a:p>
            <a:pPr marL="457200" indent="-457200">
              <a:buFontTx/>
              <a:buChar char="-"/>
            </a:pPr>
            <a:endParaRPr lang="de-CH" sz="3200" dirty="0"/>
          </a:p>
          <a:p>
            <a:pPr marL="457200" indent="-457200">
              <a:buFontTx/>
              <a:buChar char="-"/>
            </a:pPr>
            <a:endParaRPr lang="de-CH" sz="3200" dirty="0"/>
          </a:p>
        </p:txBody>
      </p:sp>
    </p:spTree>
    <p:extLst>
      <p:ext uri="{BB962C8B-B14F-4D97-AF65-F5344CB8AC3E}">
        <p14:creationId xmlns:p14="http://schemas.microsoft.com/office/powerpoint/2010/main" val="2485604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434616" y="990315"/>
            <a:ext cx="109572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Woran müssen wir für «</a:t>
            </a:r>
            <a:r>
              <a:rPr lang="de-CH" sz="3200" dirty="0" err="1"/>
              <a:t>silber</a:t>
            </a:r>
            <a:r>
              <a:rPr lang="de-CH" sz="3200" dirty="0"/>
              <a:t>» oder «</a:t>
            </a:r>
            <a:r>
              <a:rPr lang="de-CH" sz="3200" dirty="0" err="1"/>
              <a:t>gold</a:t>
            </a:r>
            <a:r>
              <a:rPr lang="de-CH" sz="3200" dirty="0"/>
              <a:t>» arbeiten?</a:t>
            </a:r>
          </a:p>
          <a:p>
            <a:endParaRPr lang="de-CH" sz="3200" dirty="0"/>
          </a:p>
        </p:txBody>
      </p:sp>
      <p:pic>
        <p:nvPicPr>
          <p:cNvPr id="6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31091" y="2623173"/>
            <a:ext cx="9125836" cy="263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258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9843" y="1188307"/>
            <a:ext cx="4291828" cy="5348578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386334" y="951428"/>
            <a:ext cx="719350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Umsetzung Massnahmenkatalog Klimaanpassung:</a:t>
            </a:r>
          </a:p>
          <a:p>
            <a:endParaRPr lang="de-CH" sz="3200" dirty="0"/>
          </a:p>
          <a:p>
            <a:pPr marL="457200" indent="-457200">
              <a:buFontTx/>
              <a:buChar char="-"/>
            </a:pPr>
            <a:r>
              <a:rPr lang="de-CH" sz="3200" dirty="0"/>
              <a:t>Schwammstadtmassnahmen</a:t>
            </a:r>
          </a:p>
          <a:p>
            <a:pPr lvl="1"/>
            <a:r>
              <a:rPr lang="de-CH" sz="2400" dirty="0"/>
              <a:t>-&gt; 	Bezug zum Instrument Energiestrategie (wenn 	Sommer immer trockener werden, ist Retention 	wichtig: sie ersetzt/senkt den Frischwasser- 	verbrauch zur Erhaltung der Grünräume - und 	damit die Energie für Frischwasseraufbereitung)</a:t>
            </a:r>
          </a:p>
          <a:p>
            <a:pPr lvl="1" indent="-457200">
              <a:buFontTx/>
              <a:buChar char="-"/>
            </a:pPr>
            <a:r>
              <a:rPr lang="de-CH" sz="3200" dirty="0"/>
              <a:t>Klimaangepasste öffentliche Räume</a:t>
            </a:r>
          </a:p>
          <a:p>
            <a:pPr lvl="1" indent="-457200">
              <a:buFontTx/>
              <a:buChar char="-"/>
            </a:pPr>
            <a:r>
              <a:rPr lang="de-CH" sz="3200" dirty="0"/>
              <a:t>Mehr Grün am Bau (SNBS)</a:t>
            </a:r>
          </a:p>
          <a:p>
            <a:pPr lvl="1" indent="-457200">
              <a:buFontTx/>
              <a:buChar char="-"/>
            </a:pPr>
            <a:r>
              <a:rPr lang="de-CH" sz="3200" dirty="0"/>
              <a:t>Biodiversitätsflächen als CO</a:t>
            </a:r>
            <a:r>
              <a:rPr lang="de-CH" sz="2000" dirty="0"/>
              <a:t>2</a:t>
            </a:r>
            <a:r>
              <a:rPr lang="de-CH" sz="3200" dirty="0"/>
              <a:t>-Senken</a:t>
            </a:r>
          </a:p>
          <a:p>
            <a:pPr lvl="1" indent="-457200">
              <a:buFontTx/>
              <a:buChar char="-"/>
            </a:pPr>
            <a:r>
              <a:rPr lang="de-CH" sz="3200" dirty="0"/>
              <a:t>Einbezug der Bauernhöfe</a:t>
            </a:r>
          </a:p>
          <a:p>
            <a:pPr marL="0" lvl="1"/>
            <a:endParaRPr lang="de-CH" sz="3200" dirty="0"/>
          </a:p>
          <a:p>
            <a:pPr lvl="1"/>
            <a:endParaRPr lang="de-CH" sz="2400" dirty="0"/>
          </a:p>
        </p:txBody>
      </p:sp>
    </p:spTree>
    <p:extLst>
      <p:ext uri="{BB962C8B-B14F-4D97-AF65-F5344CB8AC3E}">
        <p14:creationId xmlns:p14="http://schemas.microsoft.com/office/powerpoint/2010/main" val="3460563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9843" y="1188307"/>
            <a:ext cx="4291828" cy="5348578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261013" y="1188307"/>
            <a:ext cx="7454237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Entwicklungsachsen:</a:t>
            </a:r>
          </a:p>
          <a:p>
            <a:endParaRPr lang="de-CH" sz="3200" dirty="0"/>
          </a:p>
          <a:p>
            <a:pPr marL="457200" indent="-457200">
              <a:buFontTx/>
              <a:buChar char="-"/>
            </a:pPr>
            <a:r>
              <a:rPr lang="de-CH" sz="2800" dirty="0"/>
              <a:t>Biodiversitätsstrategie (ggf. in Abstimmung auf Freiraumkonzept)</a:t>
            </a:r>
          </a:p>
          <a:p>
            <a:pPr marL="457200" indent="-457200">
              <a:buFontTx/>
              <a:buChar char="-"/>
            </a:pPr>
            <a:r>
              <a:rPr lang="de-CH" sz="2800" dirty="0"/>
              <a:t>Integrales Grünflächenmanagement komplettieren (z.B. digitale Pflegepläne)</a:t>
            </a:r>
          </a:p>
          <a:p>
            <a:pPr marL="457200" indent="-457200">
              <a:buFontTx/>
              <a:buChar char="-"/>
            </a:pPr>
            <a:r>
              <a:rPr lang="de-CH" sz="2800" dirty="0"/>
              <a:t>Bei Neubauten siedlungsökologische Aspekte von Anfang an mitdenken</a:t>
            </a:r>
          </a:p>
          <a:p>
            <a:pPr marL="457200" indent="-457200">
              <a:buFontTx/>
              <a:buChar char="-"/>
            </a:pPr>
            <a:r>
              <a:rPr lang="de-CH" sz="2800" dirty="0"/>
              <a:t>Anwendung von Standards (SNBS </a:t>
            </a:r>
            <a:r>
              <a:rPr lang="de-CH" sz="2800" dirty="0" err="1"/>
              <a:t>etc</a:t>
            </a:r>
            <a:r>
              <a:rPr lang="de-CH" sz="2800" dirty="0"/>
              <a:t>)</a:t>
            </a:r>
          </a:p>
          <a:p>
            <a:pPr marL="457200" indent="-457200">
              <a:buFontTx/>
              <a:buChar char="-"/>
            </a:pPr>
            <a:r>
              <a:rPr lang="de-CH" sz="2800" dirty="0"/>
              <a:t>Mehr Verrechtlichung (bspw. Pflanzung von Wechselflor beim Friedhof beeinflussen)</a:t>
            </a:r>
          </a:p>
          <a:p>
            <a:pPr marL="457200" indent="-457200">
              <a:buFontTx/>
              <a:buChar char="-"/>
            </a:pPr>
            <a:r>
              <a:rPr lang="de-CH" sz="2800" dirty="0"/>
              <a:t>Die Bevölkerung bei der Gestaltung von Stadtraum mitreden lassen</a:t>
            </a:r>
          </a:p>
        </p:txBody>
      </p:sp>
    </p:spTree>
    <p:extLst>
      <p:ext uri="{BB962C8B-B14F-4D97-AF65-F5344CB8AC3E}">
        <p14:creationId xmlns:p14="http://schemas.microsoft.com/office/powerpoint/2010/main" val="28555773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8418" y="1188307"/>
            <a:ext cx="4291828" cy="5348578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261013" y="1188307"/>
            <a:ext cx="745423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Wie geht es weiter:</a:t>
            </a:r>
          </a:p>
          <a:p>
            <a:endParaRPr lang="de-CH" sz="3200" dirty="0"/>
          </a:p>
          <a:p>
            <a:pPr marL="457200" indent="-457200">
              <a:buFontTx/>
              <a:buChar char="-"/>
            </a:pPr>
            <a:r>
              <a:rPr lang="de-CH" sz="3200" dirty="0"/>
              <a:t>Beibehaltung der Arbeiten, die uns «</a:t>
            </a:r>
            <a:r>
              <a:rPr lang="de-CH" sz="3200" dirty="0" err="1"/>
              <a:t>bronze</a:t>
            </a:r>
            <a:r>
              <a:rPr lang="de-CH" sz="3200" dirty="0"/>
              <a:t>» gebracht haben.</a:t>
            </a:r>
          </a:p>
          <a:p>
            <a:pPr marL="457200" indent="-457200">
              <a:buFontTx/>
              <a:buChar char="-"/>
            </a:pPr>
            <a:r>
              <a:rPr lang="de-CH" sz="3200" dirty="0"/>
              <a:t>Verbesserung der angemahnten Punkte, um «</a:t>
            </a:r>
            <a:r>
              <a:rPr lang="de-CH" sz="3200" dirty="0" err="1"/>
              <a:t>silber</a:t>
            </a:r>
            <a:r>
              <a:rPr lang="de-CH" sz="3200" dirty="0"/>
              <a:t>» zu erreichen.</a:t>
            </a:r>
          </a:p>
          <a:p>
            <a:pPr marL="457200" indent="-457200">
              <a:buFontTx/>
              <a:buChar char="-"/>
            </a:pPr>
            <a:r>
              <a:rPr lang="de-CH" sz="3200" dirty="0"/>
              <a:t>Abstimmung des Grünstadt-</a:t>
            </a:r>
          </a:p>
          <a:p>
            <a:pPr lvl="1"/>
            <a:r>
              <a:rPr lang="de-CH" sz="3200" dirty="0"/>
              <a:t>Managementsystems mit unserem Mass-</a:t>
            </a:r>
          </a:p>
          <a:p>
            <a:pPr lvl="1"/>
            <a:r>
              <a:rPr lang="de-CH" sz="3200" dirty="0" err="1"/>
              <a:t>nahmenplan</a:t>
            </a:r>
            <a:r>
              <a:rPr lang="de-CH" sz="3200" dirty="0"/>
              <a:t> «Klimaanpassung» sowie</a:t>
            </a:r>
          </a:p>
          <a:p>
            <a:pPr lvl="1"/>
            <a:r>
              <a:rPr lang="de-CH" sz="3200" dirty="0"/>
              <a:t>der geplanten Biodiversitätsstrategie</a:t>
            </a:r>
          </a:p>
          <a:p>
            <a:pPr marL="457200" indent="-457200">
              <a:buFontTx/>
              <a:buChar char="-"/>
            </a:pPr>
            <a:endParaRPr lang="de-CH" sz="3200" dirty="0"/>
          </a:p>
        </p:txBody>
      </p:sp>
    </p:spTree>
    <p:extLst>
      <p:ext uri="{BB962C8B-B14F-4D97-AF65-F5344CB8AC3E}">
        <p14:creationId xmlns:p14="http://schemas.microsoft.com/office/powerpoint/2010/main" val="2222677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9843" y="1188307"/>
            <a:ext cx="4291828" cy="5348578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261013" y="1188307"/>
            <a:ext cx="74542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Was war gut:</a:t>
            </a:r>
          </a:p>
          <a:p>
            <a:endParaRPr lang="de-CH" sz="3200" dirty="0"/>
          </a:p>
          <a:p>
            <a:pPr marL="457200" indent="-457200">
              <a:buFontTx/>
              <a:buChar char="-"/>
            </a:pPr>
            <a:r>
              <a:rPr lang="de-CH" sz="3200" dirty="0"/>
              <a:t>Begleitung durch Grünstadt-Coach</a:t>
            </a:r>
          </a:p>
          <a:p>
            <a:pPr marL="457200" indent="-457200">
              <a:buFontTx/>
              <a:buChar char="-"/>
            </a:pPr>
            <a:r>
              <a:rPr lang="de-CH" sz="3200" dirty="0"/>
              <a:t>Intensiver, aber bereichernder Audit</a:t>
            </a:r>
          </a:p>
          <a:p>
            <a:pPr marL="457200" indent="-457200">
              <a:buFontTx/>
              <a:buChar char="-"/>
            </a:pPr>
            <a:r>
              <a:rPr lang="de-CH" sz="3200" dirty="0"/>
              <a:t>Label-Übergabe als kleines Volksfest</a:t>
            </a:r>
          </a:p>
          <a:p>
            <a:pPr marL="457200" indent="-457200">
              <a:buFontTx/>
              <a:buChar char="-"/>
            </a:pPr>
            <a:endParaRPr lang="de-CH" sz="3200" dirty="0"/>
          </a:p>
        </p:txBody>
      </p:sp>
    </p:spTree>
    <p:extLst>
      <p:ext uri="{BB962C8B-B14F-4D97-AF65-F5344CB8AC3E}">
        <p14:creationId xmlns:p14="http://schemas.microsoft.com/office/powerpoint/2010/main" val="1647464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9843" y="1188307"/>
            <a:ext cx="4291828" cy="5348578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261013" y="1188307"/>
            <a:ext cx="74542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Was war gut:</a:t>
            </a:r>
          </a:p>
          <a:p>
            <a:endParaRPr lang="de-CH" sz="3200" dirty="0"/>
          </a:p>
          <a:p>
            <a:pPr marL="457200" indent="-457200">
              <a:buFontTx/>
              <a:buChar char="-"/>
            </a:pPr>
            <a:r>
              <a:rPr lang="de-CH" sz="3200" dirty="0"/>
              <a:t>Begleitung durch Grünstadt-Coach</a:t>
            </a:r>
          </a:p>
          <a:p>
            <a:pPr marL="457200" indent="-457200">
              <a:buFontTx/>
              <a:buChar char="-"/>
            </a:pPr>
            <a:r>
              <a:rPr lang="de-CH" sz="3200" dirty="0"/>
              <a:t>Intensiver, aber bereichernder Audit</a:t>
            </a:r>
          </a:p>
          <a:p>
            <a:pPr marL="457200" indent="-457200">
              <a:buFontTx/>
              <a:buChar char="-"/>
            </a:pPr>
            <a:r>
              <a:rPr lang="de-CH" sz="3200" dirty="0"/>
              <a:t>Label-Übergabe als kleines Volksfest</a:t>
            </a:r>
          </a:p>
          <a:p>
            <a:pPr marL="457200" indent="-457200">
              <a:buFontTx/>
              <a:buChar char="-"/>
            </a:pPr>
            <a:endParaRPr lang="de-CH" sz="3200" dirty="0"/>
          </a:p>
        </p:txBody>
      </p:sp>
      <p:sp>
        <p:nvSpPr>
          <p:cNvPr id="7" name="Textfeld 6"/>
          <p:cNvSpPr txBox="1"/>
          <p:nvPr/>
        </p:nvSpPr>
        <p:spPr>
          <a:xfrm>
            <a:off x="261013" y="4235295"/>
            <a:ext cx="74542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Was wünschen wir uns:</a:t>
            </a:r>
          </a:p>
          <a:p>
            <a:endParaRPr lang="de-CH" sz="3200" dirty="0"/>
          </a:p>
          <a:p>
            <a:pPr marL="457200" indent="-457200">
              <a:buFontTx/>
              <a:buChar char="-"/>
            </a:pPr>
            <a:r>
              <a:rPr lang="de-CH" sz="3200" dirty="0"/>
              <a:t>Einige Leitplanken, wie es nach der ersten Zertifizierung weitergeht: Was ist «muss», was ist «kann»?</a:t>
            </a:r>
          </a:p>
          <a:p>
            <a:pPr marL="457200" indent="-457200">
              <a:buFontTx/>
              <a:buChar char="-"/>
            </a:pPr>
            <a:endParaRPr lang="de-CH" sz="3200" dirty="0"/>
          </a:p>
        </p:txBody>
      </p:sp>
    </p:spTree>
    <p:extLst>
      <p:ext uri="{BB962C8B-B14F-4D97-AF65-F5344CB8AC3E}">
        <p14:creationId xmlns:p14="http://schemas.microsoft.com/office/powerpoint/2010/main" val="10643880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1622" y="3655371"/>
            <a:ext cx="9125836" cy="263906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113" y="366624"/>
            <a:ext cx="2663957" cy="539497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4389924" y="1742137"/>
            <a:ext cx="3229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3200" dirty="0"/>
              <a:t>Danke!</a:t>
            </a:r>
          </a:p>
        </p:txBody>
      </p:sp>
    </p:spTree>
    <p:extLst>
      <p:ext uri="{BB962C8B-B14F-4D97-AF65-F5344CB8AC3E}">
        <p14:creationId xmlns:p14="http://schemas.microsoft.com/office/powerpoint/2010/main" val="35834561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471</Words>
  <Application>Microsoft Macintosh PowerPoint</Application>
  <PresentationFormat>Grand écran</PresentationFormat>
  <Paragraphs>69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Aptos</vt:lpstr>
      <vt:lpstr>Arial</vt:lpstr>
      <vt:lpstr>Calibri</vt:lpstr>
      <vt:lpstr>Calibri Light</vt:lpstr>
      <vt:lpstr>Times New Roman</vt:lpstr>
      <vt:lpstr>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Gemeinde Binningen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Andreas Pecnik</dc:creator>
  <cp:lastModifiedBy>Stéphanie Perrochet</cp:lastModifiedBy>
  <cp:revision>15</cp:revision>
  <cp:lastPrinted>2025-03-25T16:30:12Z</cp:lastPrinted>
  <dcterms:created xsi:type="dcterms:W3CDTF">2025-03-19T16:38:07Z</dcterms:created>
  <dcterms:modified xsi:type="dcterms:W3CDTF">2026-01-03T18:24:52Z</dcterms:modified>
</cp:coreProperties>
</file>